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7" r:id="rId2"/>
    <p:sldId id="256" r:id="rId3"/>
    <p:sldId id="263" r:id="rId4"/>
    <p:sldId id="257" r:id="rId5"/>
    <p:sldId id="264" r:id="rId6"/>
    <p:sldId id="258" r:id="rId7"/>
    <p:sldId id="265" r:id="rId8"/>
    <p:sldId id="259" r:id="rId9"/>
    <p:sldId id="260" r:id="rId10"/>
    <p:sldId id="261" r:id="rId11"/>
    <p:sldId id="266" r:id="rId12"/>
    <p:sldId id="26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751" autoAdjust="0"/>
  </p:normalViewPr>
  <p:slideViewPr>
    <p:cSldViewPr>
      <p:cViewPr varScale="1">
        <p:scale>
          <a:sx n="50" d="100"/>
          <a:sy n="50" d="100"/>
        </p:scale>
        <p:origin x="-108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85CFCD-D4FB-425E-9FE9-F27F2BB8FAAF}" type="datetimeFigureOut">
              <a:rPr lang="en-US" smtClean="0"/>
              <a:t>8/26/2021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FDE35C-D6D9-40F0-BF2E-D34726DB086D}" type="slidenum">
              <a:rPr lang="en-US" smtClean="0"/>
              <a:t>‹#›</a:t>
            </a:fld>
            <a:endParaRPr lang="en-US"/>
          </a:p>
        </p:txBody>
      </p:sp>
    </p:spTree>
    <p:extLst>
      <p:ext uri="{BB962C8B-B14F-4D97-AF65-F5344CB8AC3E}">
        <p14:creationId xmlns:p14="http://schemas.microsoft.com/office/powerpoint/2010/main" val="3658625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solidFill>
                  <a:schemeClr val="tx1"/>
                </a:solidFill>
                <a:latin typeface="Times New Roman" pitchFamily="18" charset="0"/>
                <a:cs typeface="Times New Roman" panose="02020603050405020304" pitchFamily="18" charset="0"/>
              </a:rPr>
              <a:t>According</a:t>
            </a:r>
            <a:r>
              <a:rPr lang="en-US" altLang="en-US" baseline="0" dirty="0" smtClean="0">
                <a:solidFill>
                  <a:schemeClr val="tx1"/>
                </a:solidFill>
                <a:latin typeface="Times New Roman" pitchFamily="18" charset="0"/>
                <a:cs typeface="Times New Roman" panose="02020603050405020304" pitchFamily="18" charset="0"/>
              </a:rPr>
              <a:t>  to </a:t>
            </a:r>
            <a:r>
              <a:rPr lang="en-US" altLang="en-US" dirty="0" smtClean="0">
                <a:latin typeface="Times New Roman" pitchFamily="18" charset="0"/>
                <a:cs typeface="Times New Roman" panose="02020603050405020304" pitchFamily="18" charset="0"/>
              </a:rPr>
              <a:t>Jones and  </a:t>
            </a:r>
            <a:r>
              <a:rPr lang="en-US" altLang="en-US" dirty="0" err="1" smtClean="0">
                <a:latin typeface="Times New Roman" pitchFamily="18" charset="0"/>
                <a:cs typeface="Times New Roman" panose="02020603050405020304" pitchFamily="18" charset="0"/>
              </a:rPr>
              <a:t>Neria</a:t>
            </a:r>
            <a:r>
              <a:rPr lang="en-US" altLang="en-US" dirty="0" smtClean="0">
                <a:latin typeface="Times New Roman" pitchFamily="18" charset="0"/>
                <a:cs typeface="Times New Roman" panose="02020603050405020304" pitchFamily="18" charset="0"/>
              </a:rPr>
              <a:t> (2019),</a:t>
            </a:r>
            <a:r>
              <a:rPr lang="en-US" altLang="en-US" baseline="0" dirty="0" smtClean="0">
                <a:solidFill>
                  <a:schemeClr val="tx1"/>
                </a:solidFill>
                <a:latin typeface="Times New Roman" pitchFamily="18" charset="0"/>
                <a:cs typeface="Times New Roman" panose="02020603050405020304" pitchFamily="18" charset="0"/>
              </a:rPr>
              <a:t> </a:t>
            </a:r>
            <a:r>
              <a:rPr lang="en-US" altLang="en-US" dirty="0" smtClean="0">
                <a:solidFill>
                  <a:schemeClr val="tx1"/>
                </a:solidFill>
                <a:latin typeface="Times New Roman" pitchFamily="18" charset="0"/>
                <a:cs typeface="Times New Roman" panose="02020603050405020304" pitchFamily="18" charset="0"/>
              </a:rPr>
              <a:t>Dora, his mother, arrived an hour later as scheduled by Rusty, so as to take over from Andrea, in the hour space, Andrea drowned the five children. John, Luke and Paul were first drowned and laid on the bed. </a:t>
            </a:r>
            <a:endParaRPr lang="en-US" dirty="0" smtClean="0">
              <a:solidFill>
                <a:schemeClr val="tx1"/>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DFDE35C-D6D9-40F0-BF2E-D34726DB086D}" type="slidenum">
              <a:rPr lang="en-US" smtClean="0"/>
              <a:t>2</a:t>
            </a:fld>
            <a:endParaRPr lang="en-US"/>
          </a:p>
        </p:txBody>
      </p:sp>
    </p:spTree>
    <p:extLst>
      <p:ext uri="{BB962C8B-B14F-4D97-AF65-F5344CB8AC3E}">
        <p14:creationId xmlns:p14="http://schemas.microsoft.com/office/powerpoint/2010/main" val="4123678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DE35C-D6D9-40F0-BF2E-D34726DB086D}" type="slidenum">
              <a:rPr lang="en-US" smtClean="0"/>
              <a:t>4</a:t>
            </a:fld>
            <a:endParaRPr lang="en-US"/>
          </a:p>
        </p:txBody>
      </p:sp>
    </p:spTree>
    <p:extLst>
      <p:ext uri="{BB962C8B-B14F-4D97-AF65-F5344CB8AC3E}">
        <p14:creationId xmlns:p14="http://schemas.microsoft.com/office/powerpoint/2010/main" val="2141388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a:t>
            </a:r>
            <a:r>
              <a:rPr lang="en-US" altLang="en-US" dirty="0" smtClean="0">
                <a:latin typeface="Times New Roman" pitchFamily="18" charset="0"/>
                <a:cs typeface="Times New Roman" panose="02020603050405020304" pitchFamily="18" charset="0"/>
              </a:rPr>
              <a:t>Jones and  </a:t>
            </a:r>
            <a:r>
              <a:rPr lang="en-US" altLang="en-US" dirty="0" err="1" smtClean="0">
                <a:latin typeface="Times New Roman" pitchFamily="18" charset="0"/>
                <a:cs typeface="Times New Roman" panose="02020603050405020304" pitchFamily="18" charset="0"/>
              </a:rPr>
              <a:t>Neria</a:t>
            </a:r>
            <a:r>
              <a:rPr lang="en-US" altLang="en-US" dirty="0" smtClean="0">
                <a:latin typeface="Times New Roman" pitchFamily="18" charset="0"/>
                <a:cs typeface="Times New Roman" panose="02020603050405020304" pitchFamily="18" charset="0"/>
              </a:rPr>
              <a:t> (2019),</a:t>
            </a:r>
            <a:r>
              <a:rPr lang="en-US" altLang="en-US" baseline="0" dirty="0" smtClean="0">
                <a:solidFill>
                  <a:schemeClr val="tx1"/>
                </a:solidFill>
                <a:latin typeface="Times New Roman" pitchFamily="18" charset="0"/>
                <a:cs typeface="Times New Roman" panose="02020603050405020304" pitchFamily="18" charset="0"/>
              </a:rPr>
              <a:t> </a:t>
            </a:r>
            <a:r>
              <a:rPr lang="en-US" dirty="0" smtClean="0">
                <a:latin typeface="Times New Roman"/>
              </a:rPr>
              <a:t>Psychopathy, as a behavior may have several characteristics as observed in Yates case. Among the characteristics of psychopathy is self-destruction. Violent victims of psychopathy, may target their aggression often in many cases and are at a high risk of diverting aggression to themselves as much as they can to others</a:t>
            </a:r>
            <a:endParaRPr lang="en-US" dirty="0"/>
          </a:p>
        </p:txBody>
      </p:sp>
      <p:sp>
        <p:nvSpPr>
          <p:cNvPr id="4" name="Slide Number Placeholder 3"/>
          <p:cNvSpPr>
            <a:spLocks noGrp="1"/>
          </p:cNvSpPr>
          <p:nvPr>
            <p:ph type="sldNum" sz="quarter" idx="10"/>
          </p:nvPr>
        </p:nvSpPr>
        <p:spPr/>
        <p:txBody>
          <a:bodyPr/>
          <a:lstStyle/>
          <a:p>
            <a:fld id="{8DFDE35C-D6D9-40F0-BF2E-D34726DB086D}" type="slidenum">
              <a:rPr lang="en-US" smtClean="0"/>
              <a:t>6</a:t>
            </a:fld>
            <a:endParaRPr lang="en-US"/>
          </a:p>
        </p:txBody>
      </p:sp>
    </p:spTree>
    <p:extLst>
      <p:ext uri="{BB962C8B-B14F-4D97-AF65-F5344CB8AC3E}">
        <p14:creationId xmlns:p14="http://schemas.microsoft.com/office/powerpoint/2010/main" val="462069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a:rPr>
              <a:t>The positivist psychological scope, examines what factors lie behind an individual committing crime. Such as being psychotic as Yates was found, which often led her to actions such as attempting to commit suicide and drowning the children (</a:t>
            </a:r>
            <a:r>
              <a:rPr lang="en-US" altLang="en-US" dirty="0" smtClean="0">
                <a:latin typeface="Times New Roman" pitchFamily="18" charset="0"/>
              </a:rPr>
              <a:t>Erickson 2018). </a:t>
            </a:r>
            <a:endParaRPr lang="en-US" dirty="0"/>
          </a:p>
        </p:txBody>
      </p:sp>
      <p:sp>
        <p:nvSpPr>
          <p:cNvPr id="4" name="Slide Number Placeholder 3"/>
          <p:cNvSpPr>
            <a:spLocks noGrp="1"/>
          </p:cNvSpPr>
          <p:nvPr>
            <p:ph type="sldNum" sz="quarter" idx="10"/>
          </p:nvPr>
        </p:nvSpPr>
        <p:spPr/>
        <p:txBody>
          <a:bodyPr/>
          <a:lstStyle/>
          <a:p>
            <a:fld id="{8DFDE35C-D6D9-40F0-BF2E-D34726DB086D}" type="slidenum">
              <a:rPr lang="en-US" smtClean="0"/>
              <a:t>9</a:t>
            </a:fld>
            <a:endParaRPr lang="en-US"/>
          </a:p>
        </p:txBody>
      </p:sp>
    </p:spTree>
    <p:extLst>
      <p:ext uri="{BB962C8B-B14F-4D97-AF65-F5344CB8AC3E}">
        <p14:creationId xmlns:p14="http://schemas.microsoft.com/office/powerpoint/2010/main" val="3548460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DE35C-D6D9-40F0-BF2E-D34726DB086D}" type="slidenum">
              <a:rPr lang="en-US" smtClean="0"/>
              <a:t>12</a:t>
            </a:fld>
            <a:endParaRPr lang="en-US"/>
          </a:p>
        </p:txBody>
      </p:sp>
    </p:spTree>
    <p:extLst>
      <p:ext uri="{BB962C8B-B14F-4D97-AF65-F5344CB8AC3E}">
        <p14:creationId xmlns:p14="http://schemas.microsoft.com/office/powerpoint/2010/main" val="527385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0BA8175-8CBA-4EC9-A646-DE934DE21F61}"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3FE0A-82D8-42CB-BAC3-82ED33C42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BA8175-8CBA-4EC9-A646-DE934DE21F61}"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3FE0A-82D8-42CB-BAC3-82ED33C42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0BA8175-8CBA-4EC9-A646-DE934DE21F61}"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3FE0A-82D8-42CB-BAC3-82ED33C426F9}"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BA8175-8CBA-4EC9-A646-DE934DE21F61}"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3FE0A-82D8-42CB-BAC3-82ED33C426F9}"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BA8175-8CBA-4EC9-A646-DE934DE21F61}"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3FE0A-82D8-42CB-BAC3-82ED33C42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0BA8175-8CBA-4EC9-A646-DE934DE21F61}"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3FE0A-82D8-42CB-BAC3-82ED33C426F9}"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0BA8175-8CBA-4EC9-A646-DE934DE21F61}" type="datetimeFigureOut">
              <a:rPr lang="en-US" smtClean="0"/>
              <a:t>8/26/2021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C3FE0A-82D8-42CB-BAC3-82ED33C42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BA8175-8CBA-4EC9-A646-DE934DE21F61}" type="datetimeFigureOut">
              <a:rPr lang="en-US" smtClean="0"/>
              <a:t>8/26/2021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C3FE0A-82D8-42CB-BAC3-82ED33C42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0BA8175-8CBA-4EC9-A646-DE934DE21F61}" type="datetimeFigureOut">
              <a:rPr lang="en-US" smtClean="0"/>
              <a:t>8/26/2021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C3FE0A-82D8-42CB-BAC3-82ED33C42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0BA8175-8CBA-4EC9-A646-DE934DE21F61}"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3FE0A-82D8-42CB-BAC3-82ED33C426F9}"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BA8175-8CBA-4EC9-A646-DE934DE21F61}"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3FE0A-82D8-42CB-BAC3-82ED33C426F9}"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0BA8175-8CBA-4EC9-A646-DE934DE21F61}" type="datetimeFigureOut">
              <a:rPr lang="en-US" smtClean="0"/>
              <a:t>8/26/2021</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C3FE0A-82D8-42CB-BAC3-82ED33C426F9}"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marL="0" indent="0" algn="ctr">
              <a:buNone/>
            </a:pPr>
            <a:endParaRPr lang="en-US" dirty="0" smtClean="0">
              <a:latin typeface="Times New Roman" panose="02020603050405020304" pitchFamily="18" charset="0"/>
              <a:cs typeface="Times New Roman" panose="02020603050405020304" pitchFamily="18" charset="0"/>
            </a:endParaRPr>
          </a:p>
          <a:p>
            <a:pPr marL="0" indent="0" algn="ctr">
              <a:buNone/>
            </a:pPr>
            <a:endParaRPr lang="en-US" dirty="0" smtClean="0">
              <a:latin typeface="Times New Roman" panose="02020603050405020304" pitchFamily="18" charset="0"/>
              <a:cs typeface="Times New Roman" panose="02020603050405020304" pitchFamily="18" charset="0"/>
            </a:endParaRPr>
          </a:p>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r>
              <a:rPr lang="en-US" sz="2400" dirty="0">
                <a:latin typeface="Times New Roman" panose="02020603050405020304" pitchFamily="18" charset="0"/>
                <a:cs typeface="Times New Roman" panose="02020603050405020304" pitchFamily="18" charset="0"/>
              </a:rPr>
              <a:t>CRIMINALITY BASED ON BIOLOGICAL </a:t>
            </a:r>
            <a:r>
              <a:rPr lang="en-US" sz="2400" dirty="0" smtClean="0">
                <a:latin typeface="Times New Roman" panose="02020603050405020304" pitchFamily="18" charset="0"/>
                <a:cs typeface="Times New Roman" panose="02020603050405020304" pitchFamily="18" charset="0"/>
              </a:rPr>
              <a:t>FACTORS</a:t>
            </a:r>
          </a:p>
          <a:p>
            <a:pPr marL="0" indent="0" algn="ctr">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Name</a:t>
            </a:r>
          </a:p>
          <a:p>
            <a:pPr marL="0" indent="0" algn="ctr">
              <a:buNone/>
            </a:pPr>
            <a:r>
              <a:rPr lang="en-US" sz="2400" dirty="0">
                <a:latin typeface="Times New Roman" panose="02020603050405020304" pitchFamily="18" charset="0"/>
                <a:cs typeface="Times New Roman" panose="02020603050405020304" pitchFamily="18" charset="0"/>
              </a:rPr>
              <a:t>Institution</a:t>
            </a:r>
          </a:p>
          <a:p>
            <a:pPr marL="0" indent="0" algn="ctr">
              <a:buNone/>
            </a:pPr>
            <a:r>
              <a:rPr lang="en-US" sz="2400" dirty="0">
                <a:latin typeface="Times New Roman" panose="02020603050405020304" pitchFamily="18" charset="0"/>
                <a:cs typeface="Times New Roman" panose="02020603050405020304" pitchFamily="18" charset="0"/>
              </a:rPr>
              <a:t>Course</a:t>
            </a:r>
          </a:p>
          <a:p>
            <a:pPr marL="0" indent="0" algn="ctr">
              <a:buNone/>
            </a:pPr>
            <a:r>
              <a:rPr lang="en-US" sz="2400" dirty="0">
                <a:latin typeface="Times New Roman" panose="02020603050405020304" pitchFamily="18" charset="0"/>
                <a:cs typeface="Times New Roman" panose="02020603050405020304" pitchFamily="18" charset="0"/>
              </a:rPr>
              <a:t>Date</a:t>
            </a:r>
          </a:p>
          <a:p>
            <a:pPr marL="0" indent="0" algn="ctr">
              <a:buNone/>
            </a:pP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2103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normAutofit/>
          </a:bodyPr>
          <a:lstStyle/>
          <a:p>
            <a:r>
              <a:rPr lang="en-US" altLang="en-US" dirty="0" smtClean="0">
                <a:latin typeface="Times New Roman" pitchFamily="18" charset="0"/>
              </a:rPr>
              <a:t>Being that the neoclassical theory extends from a classical perspective, inclusion of behavioral sciences best explains neoclassical perspectives of crime. </a:t>
            </a:r>
          </a:p>
          <a:p>
            <a:r>
              <a:rPr lang="en-US" altLang="en-US" dirty="0" smtClean="0">
                <a:latin typeface="Times New Roman" pitchFamily="18" charset="0"/>
              </a:rPr>
              <a:t>With the neoclassical theory, the social system’s organization and performance, is affected by human actions. Yates was found guilty but insane upon appeal, and late acquitted and admitted to a psychotic institution.</a:t>
            </a:r>
            <a:endParaRPr lang="en-US" dirty="0"/>
          </a:p>
        </p:txBody>
      </p:sp>
    </p:spTree>
    <p:extLst>
      <p:ext uri="{BB962C8B-B14F-4D97-AF65-F5344CB8AC3E}">
        <p14:creationId xmlns:p14="http://schemas.microsoft.com/office/powerpoint/2010/main" val="2243529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altLang="en-US" dirty="0" smtClean="0">
                <a:latin typeface="Times New Roman" pitchFamily="18" charset="0"/>
              </a:rPr>
              <a:t>This is an application of the neoclassical crime theory, as the jury not only looked into the crime, but also had considerations on expert report on the mental state of the defendant. </a:t>
            </a:r>
          </a:p>
          <a:p>
            <a:r>
              <a:rPr lang="en-US" altLang="en-US" dirty="0" smtClean="0">
                <a:latin typeface="Times New Roman" pitchFamily="18" charset="0"/>
              </a:rPr>
              <a:t>A look into aspects such as depression shows the inclusion of other factors that revolve around criminal behavior.</a:t>
            </a:r>
          </a:p>
          <a:p>
            <a:endParaRPr lang="en-US" dirty="0"/>
          </a:p>
        </p:txBody>
      </p:sp>
    </p:spTree>
    <p:extLst>
      <p:ext uri="{BB962C8B-B14F-4D97-AF65-F5344CB8AC3E}">
        <p14:creationId xmlns:p14="http://schemas.microsoft.com/office/powerpoint/2010/main" val="60330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ts val="2763"/>
              </a:lnSpc>
              <a:spcBef>
                <a:spcPts val="1050"/>
              </a:spcBef>
            </a:pPr>
            <a:r>
              <a:rPr lang="en-US" altLang="en-US" dirty="0" smtClean="0">
                <a:latin typeface="Times New Roman" pitchFamily="18" charset="0"/>
              </a:rPr>
              <a:t>Jones, D. N., &amp; </a:t>
            </a:r>
            <a:r>
              <a:rPr lang="en-US" altLang="en-US" dirty="0" err="1" smtClean="0">
                <a:latin typeface="Times New Roman" pitchFamily="18" charset="0"/>
              </a:rPr>
              <a:t>Neria</a:t>
            </a:r>
            <a:r>
              <a:rPr lang="en-US" altLang="en-US" dirty="0" smtClean="0">
                <a:latin typeface="Times New Roman" pitchFamily="18" charset="0"/>
              </a:rPr>
              <a:t>, A. L. (2019). Incentive salience &amp; psychopathy: A bio-behavioral exploration. Personality and Individual Differences, 138, 167-176.</a:t>
            </a:r>
          </a:p>
          <a:p>
            <a:pPr>
              <a:lnSpc>
                <a:spcPts val="2763"/>
              </a:lnSpc>
            </a:pPr>
            <a:r>
              <a:rPr lang="en-US" altLang="en-US" dirty="0" smtClean="0">
                <a:latin typeface="Times New Roman" pitchFamily="18" charset="0"/>
              </a:rPr>
              <a:t>Erickson, L. (2018). Reducing recidivism through correctional education: The roles of neoclassical and behavioral economics. Policy Perspectives, 22-31.</a:t>
            </a:r>
          </a:p>
          <a:p>
            <a:endParaRPr lang="en-US" dirty="0"/>
          </a:p>
        </p:txBody>
      </p:sp>
      <p:sp>
        <p:nvSpPr>
          <p:cNvPr id="2" name="Title 1"/>
          <p:cNvSpPr>
            <a:spLocks noGrp="1"/>
          </p:cNvSpPr>
          <p:nvPr>
            <p:ph type="title"/>
          </p:nvPr>
        </p:nvSpPr>
        <p:spPr/>
        <p:txBody>
          <a:bodyPr>
            <a:normAutofit fontScale="90000"/>
          </a:bodyPr>
          <a:lstStyle/>
          <a:p>
            <a:r>
              <a:rPr lang="en-US" altLang="en-US" b="1" dirty="0" smtClean="0">
                <a:latin typeface="Times New Roman" pitchFamily="18" charset="0"/>
              </a:rPr>
              <a:t>References</a:t>
            </a:r>
            <a:br>
              <a:rPr lang="en-US" altLang="en-US" b="1" dirty="0" smtClean="0">
                <a:latin typeface="Times New Roman" pitchFamily="18" charset="0"/>
              </a:rPr>
            </a:br>
            <a:endParaRPr lang="en-US" dirty="0"/>
          </a:p>
        </p:txBody>
      </p:sp>
    </p:spTree>
    <p:extLst>
      <p:ext uri="{BB962C8B-B14F-4D97-AF65-F5344CB8AC3E}">
        <p14:creationId xmlns:p14="http://schemas.microsoft.com/office/powerpoint/2010/main" val="2520930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04800"/>
            <a:ext cx="7772400" cy="1470025"/>
          </a:xfrm>
        </p:spPr>
        <p:txBody>
          <a:bodyPr/>
          <a:lstStyle/>
          <a:p>
            <a:r>
              <a:rPr lang="en-US" dirty="0"/>
              <a:t> </a:t>
            </a:r>
            <a:r>
              <a:rPr lang="en-US" sz="3200" dirty="0" smtClean="0">
                <a:latin typeface="Times New Roman" panose="02020603050405020304" pitchFamily="18" charset="0"/>
                <a:cs typeface="Times New Roman" panose="02020603050405020304" pitchFamily="18" charset="0"/>
              </a:rPr>
              <a:t>CRIMINALITY BASED ON BIOLOGICAL FACTORS</a:t>
            </a:r>
            <a:endParaRPr lang="en-US"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81000" y="1828800"/>
            <a:ext cx="8229600" cy="4800600"/>
          </a:xfrm>
        </p:spPr>
        <p:txBody>
          <a:bodyPr>
            <a:normAutofit/>
          </a:bodyPr>
          <a:lstStyle/>
          <a:p>
            <a:pPr algn="l"/>
            <a:r>
              <a:rPr lang="en-US" altLang="en-US" dirty="0" smtClean="0">
                <a:solidFill>
                  <a:schemeClr val="tx1"/>
                </a:solidFill>
                <a:latin typeface="Times New Roman" pitchFamily="18" charset="0"/>
              </a:rPr>
              <a:t>Andrea Yates, a former Houston resident confessed drowning her five children on June 20</a:t>
            </a:r>
            <a:r>
              <a:rPr lang="en-US" altLang="en-US" baseline="30000" dirty="0" smtClean="0">
                <a:solidFill>
                  <a:schemeClr val="tx1"/>
                </a:solidFill>
                <a:latin typeface="Times New Roman" pitchFamily="18" charset="0"/>
              </a:rPr>
              <a:t>th</a:t>
            </a:r>
            <a:r>
              <a:rPr lang="en-US" altLang="en-US" dirty="0" smtClean="0">
                <a:solidFill>
                  <a:schemeClr val="tx1"/>
                </a:solidFill>
                <a:latin typeface="Times New Roman" pitchFamily="18" charset="0"/>
              </a:rPr>
              <a:t>, 2001 in her bathtub. She had previously suffered postpartum depression, schizophrenia, and postpartum psychosis. During the murders, Yates family lived in Houston’s suburb, at Clear Lake City. </a:t>
            </a:r>
          </a:p>
          <a:p>
            <a:pPr algn="l"/>
            <a:r>
              <a:rPr lang="en-US" altLang="en-US" dirty="0" smtClean="0">
                <a:solidFill>
                  <a:schemeClr val="tx1"/>
                </a:solidFill>
                <a:latin typeface="Times New Roman" pitchFamily="18" charset="0"/>
              </a:rPr>
              <a:t>Until around June 2001, she was under continuous care or Dr. Saeed, as Rusty went to work leaving her behind for the children’s watch under the doctor’s round the clock supervision. </a:t>
            </a:r>
          </a:p>
          <a:p>
            <a:pPr algn="l"/>
            <a:r>
              <a:rPr lang="en-US" altLang="en-US" dirty="0" smtClean="0">
                <a:solidFill>
                  <a:schemeClr val="tx1"/>
                </a:solidFill>
                <a:latin typeface="Times New Roman" pitchFamily="18" charset="0"/>
              </a:rPr>
              <a:t>Dora, his mother, arrived an hour later as scheduled by Rusty, so as to take over from Andrea, in the hour space, Andrea drowned the five children. John, Luke and Paul were first drowned and laid on the bed. </a:t>
            </a:r>
            <a:endParaRPr lang="en-US" dirty="0">
              <a:solidFill>
                <a:schemeClr val="tx1"/>
              </a:solidFill>
            </a:endParaRPr>
          </a:p>
        </p:txBody>
      </p:sp>
    </p:spTree>
    <p:extLst>
      <p:ext uri="{BB962C8B-B14F-4D97-AF65-F5344CB8AC3E}">
        <p14:creationId xmlns:p14="http://schemas.microsoft.com/office/powerpoint/2010/main" val="241417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altLang="en-US" dirty="0" smtClean="0">
                <a:solidFill>
                  <a:schemeClr val="tx1"/>
                </a:solidFill>
                <a:latin typeface="Times New Roman" pitchFamily="18" charset="0"/>
              </a:rPr>
              <a:t>Later Mary was drowned and left in the tub floating, before Noah’s arrival who tried to escape but was also drowned, and left floating. In John’s arms, she later laid Mary and called the police. </a:t>
            </a:r>
          </a:p>
          <a:p>
            <a:r>
              <a:rPr lang="en-US" altLang="en-US" dirty="0" smtClean="0">
                <a:solidFill>
                  <a:schemeClr val="tx1"/>
                </a:solidFill>
                <a:latin typeface="Times New Roman" pitchFamily="18" charset="0"/>
              </a:rPr>
              <a:t>Soon as the police responded to the emergency and asked her what the issue was, she could not answer and called Rusty to come home immediately.</a:t>
            </a:r>
            <a:endParaRPr lang="en-US" dirty="0" smtClean="0">
              <a:solidFill>
                <a:schemeClr val="tx1"/>
              </a:solidFill>
            </a:endParaRPr>
          </a:p>
          <a:p>
            <a:endParaRPr lang="en-US" dirty="0"/>
          </a:p>
        </p:txBody>
      </p:sp>
    </p:spTree>
    <p:extLst>
      <p:ext uri="{BB962C8B-B14F-4D97-AF65-F5344CB8AC3E}">
        <p14:creationId xmlns:p14="http://schemas.microsoft.com/office/powerpoint/2010/main" val="3025408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534400" cy="6324600"/>
          </a:xfrm>
        </p:spPr>
        <p:txBody>
          <a:bodyPr>
            <a:normAutofit/>
          </a:bodyPr>
          <a:lstStyle/>
          <a:p>
            <a:pPr>
              <a:lnSpc>
                <a:spcPts val="2763"/>
              </a:lnSpc>
            </a:pPr>
            <a:r>
              <a:rPr lang="en-US" altLang="en-US" dirty="0" smtClean="0">
                <a:latin typeface="Times New Roman" pitchFamily="18" charset="0"/>
              </a:rPr>
              <a:t>During trial, the district attorney suggested a death penalty in 2002. The irresistible impulse test and </a:t>
            </a:r>
            <a:r>
              <a:rPr lang="en-US" altLang="en-US" dirty="0" err="1" smtClean="0">
                <a:latin typeface="Times New Roman" pitchFamily="18" charset="0"/>
              </a:rPr>
              <a:t>M’Naghten</a:t>
            </a:r>
            <a:r>
              <a:rPr lang="en-US" altLang="en-US" dirty="0" smtClean="0">
                <a:latin typeface="Times New Roman" pitchFamily="18" charset="0"/>
              </a:rPr>
              <a:t> rules were placed in her case under intense public scrutiny, as a test for sanity. </a:t>
            </a:r>
          </a:p>
          <a:p>
            <a:pPr>
              <a:lnSpc>
                <a:spcPts val="2763"/>
              </a:lnSpc>
            </a:pPr>
            <a:r>
              <a:rPr lang="en-US" altLang="en-US" dirty="0" smtClean="0">
                <a:latin typeface="Times New Roman" pitchFamily="18" charset="0"/>
              </a:rPr>
              <a:t>She was later found guilty of capital murder, the jury later refusing death penalty as an option. She was later sentenced to life imprisonment, parole possibility only after forty years. </a:t>
            </a:r>
          </a:p>
          <a:p>
            <a:pPr>
              <a:lnSpc>
                <a:spcPts val="2763"/>
              </a:lnSpc>
            </a:pPr>
            <a:r>
              <a:rPr lang="en-US" altLang="en-US" dirty="0" smtClean="0">
                <a:latin typeface="Times New Roman" pitchFamily="18" charset="0"/>
              </a:rPr>
              <a:t>On appeal, the verdict overturned, as an expert psychiatrist witness shed light on a false testimony. July 26, 2006, Yates was found not guilty reason being insanity.</a:t>
            </a:r>
          </a:p>
          <a:p>
            <a:pPr>
              <a:lnSpc>
                <a:spcPts val="2763"/>
              </a:lnSpc>
            </a:pPr>
            <a:endParaRPr lang="en-US" dirty="0"/>
          </a:p>
        </p:txBody>
      </p:sp>
    </p:spTree>
    <p:extLst>
      <p:ext uri="{BB962C8B-B14F-4D97-AF65-F5344CB8AC3E}">
        <p14:creationId xmlns:p14="http://schemas.microsoft.com/office/powerpoint/2010/main" val="1920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r>
              <a:rPr lang="en-US" altLang="en-US" dirty="0" smtClean="0">
                <a:latin typeface="Times New Roman" pitchFamily="18" charset="0"/>
              </a:rPr>
              <a:t>Expert testimony from the defense agreed Yates being psychotic. According to Texas Law, in assortment of successful use of defense as a defense, the defendant is under burden to prove that they cannot discern wrong or right at the time of committing the offence. </a:t>
            </a:r>
          </a:p>
          <a:p>
            <a:r>
              <a:rPr lang="en-US" altLang="en-US" dirty="0" smtClean="0">
                <a:latin typeface="Times New Roman" pitchFamily="18" charset="0"/>
              </a:rPr>
              <a:t>In 2006, Yates entered a guilty but insane plea once more, and was granted bail on condition of a mental health facility admission. After a three-day deliberation, by insanity, Yates was found not guilty</a:t>
            </a:r>
            <a:endParaRPr lang="en-US" dirty="0"/>
          </a:p>
        </p:txBody>
      </p:sp>
    </p:spTree>
    <p:extLst>
      <p:ext uri="{BB962C8B-B14F-4D97-AF65-F5344CB8AC3E}">
        <p14:creationId xmlns:p14="http://schemas.microsoft.com/office/powerpoint/2010/main" val="1220380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10600" cy="6324600"/>
          </a:xfrm>
        </p:spPr>
        <p:txBody>
          <a:bodyPr>
            <a:normAutofit/>
          </a:bodyPr>
          <a:lstStyle/>
          <a:p>
            <a:r>
              <a:rPr lang="en-US" altLang="en-US" dirty="0" smtClean="0">
                <a:latin typeface="Times New Roman" pitchFamily="18" charset="0"/>
              </a:rPr>
              <a:t>. Both defense and state psychiatrist agreed she had a psychotic disease at the time of killing her </a:t>
            </a:r>
            <a:r>
              <a:rPr lang="en-US" dirty="0" smtClean="0">
                <a:latin typeface="Times New Roman"/>
              </a:rPr>
              <a:t>children</a:t>
            </a:r>
            <a:r>
              <a:rPr lang="en-US" dirty="0">
                <a:latin typeface="Times New Roman"/>
              </a:rPr>
              <a:t>. Biological factors interplay in the case, are a reflection of the influence sources, such as postpartum depression that had affected Yates. </a:t>
            </a:r>
            <a:endParaRPr lang="en-US" dirty="0" smtClean="0">
              <a:latin typeface="Times New Roman"/>
            </a:endParaRPr>
          </a:p>
          <a:p>
            <a:r>
              <a:rPr lang="en-US" dirty="0" smtClean="0">
                <a:latin typeface="Times New Roman"/>
              </a:rPr>
              <a:t>Biological </a:t>
            </a:r>
            <a:r>
              <a:rPr lang="en-US" dirty="0">
                <a:latin typeface="Times New Roman"/>
              </a:rPr>
              <a:t>scope bearing a more inclusive nature, with physiological, neurological and genetics.</a:t>
            </a:r>
          </a:p>
          <a:p>
            <a:pPr indent="469900">
              <a:lnSpc>
                <a:spcPts val="2736"/>
              </a:lnSpc>
              <a:spcBef>
                <a:spcPts val="0"/>
              </a:spcBef>
              <a:defRPr/>
            </a:pPr>
            <a:r>
              <a:rPr lang="en-US" dirty="0">
                <a:latin typeface="Times New Roman"/>
              </a:rPr>
              <a:t>Psychopathy, as a behavior may have several characteristics as observed in Yates case. Among the characteristics of psychopathy is self-destruction. Violent victims of psychopathy, may target their aggression often in many cases and are at a high risk of diverting aggression to themselves as much as they can to others. </a:t>
            </a:r>
            <a:endParaRPr lang="en-US" dirty="0"/>
          </a:p>
        </p:txBody>
      </p:sp>
    </p:spTree>
    <p:extLst>
      <p:ext uri="{BB962C8B-B14F-4D97-AF65-F5344CB8AC3E}">
        <p14:creationId xmlns:p14="http://schemas.microsoft.com/office/powerpoint/2010/main" val="2700161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smtClean="0">
                <a:latin typeface="Times New Roman"/>
              </a:rPr>
              <a:t>Considerably, a number of psychopaths die violent deaths relatively shortly post-discharge after psychotic forensic treatment resulting from their behavior. </a:t>
            </a:r>
          </a:p>
          <a:p>
            <a:r>
              <a:rPr lang="en-US" dirty="0" smtClean="0">
                <a:latin typeface="Times New Roman"/>
              </a:rPr>
              <a:t>A feeling that all lives are worthless including theirs may lead them to self-destruction. </a:t>
            </a:r>
          </a:p>
          <a:p>
            <a:r>
              <a:rPr lang="en-US" dirty="0" smtClean="0">
                <a:latin typeface="Times New Roman"/>
              </a:rPr>
              <a:t>With reference to Yates case, depression became part of her life shortly after bearing her fourth child.</a:t>
            </a:r>
            <a:endParaRPr lang="en-US" dirty="0" smtClean="0"/>
          </a:p>
          <a:p>
            <a:endParaRPr lang="en-US" dirty="0"/>
          </a:p>
        </p:txBody>
      </p:sp>
    </p:spTree>
    <p:extLst>
      <p:ext uri="{BB962C8B-B14F-4D97-AF65-F5344CB8AC3E}">
        <p14:creationId xmlns:p14="http://schemas.microsoft.com/office/powerpoint/2010/main" val="4237517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10600" cy="6172200"/>
          </a:xfrm>
        </p:spPr>
        <p:txBody>
          <a:bodyPr>
            <a:normAutofit/>
          </a:bodyPr>
          <a:lstStyle/>
          <a:p>
            <a:pPr algn="just">
              <a:lnSpc>
                <a:spcPts val="2736"/>
              </a:lnSpc>
              <a:spcBef>
                <a:spcPts val="0"/>
              </a:spcBef>
              <a:defRPr/>
            </a:pPr>
            <a:r>
              <a:rPr lang="en-US" dirty="0">
                <a:latin typeface="Times New Roman"/>
              </a:rPr>
              <a:t>On a day Rusty found her fingers shaking, and the next day she overdosed on pills in an attempt to commit suicide, and was hospitalized and admitted for treatment with anti-depressants. After release, Yates begged Rusty to let her kill herself while holding a knife against her neck, being hospitalized and prescribed a cocktail of several medication. </a:t>
            </a:r>
            <a:endParaRPr lang="en-US" dirty="0" smtClean="0">
              <a:latin typeface="Times New Roman"/>
            </a:endParaRPr>
          </a:p>
          <a:p>
            <a:pPr algn="just">
              <a:lnSpc>
                <a:spcPts val="2736"/>
              </a:lnSpc>
              <a:spcBef>
                <a:spcPts val="0"/>
              </a:spcBef>
              <a:defRPr/>
            </a:pPr>
            <a:r>
              <a:rPr lang="en-US" dirty="0" smtClean="0">
                <a:latin typeface="Times New Roman"/>
              </a:rPr>
              <a:t>Also</a:t>
            </a:r>
            <a:r>
              <a:rPr lang="en-US" dirty="0">
                <a:latin typeface="Times New Roman"/>
              </a:rPr>
              <a:t>, in 1999, Yates suffered anxious breakdown, culminating to two attempted suicides and two hospitalizations in psychotic hospitals in the summer</a:t>
            </a:r>
            <a:r>
              <a:rPr lang="en-US" dirty="0" smtClean="0">
                <a:latin typeface="Times New Roman"/>
              </a:rPr>
              <a:t>.</a:t>
            </a:r>
            <a:endParaRPr lang="en-US" dirty="0"/>
          </a:p>
        </p:txBody>
      </p:sp>
    </p:spTree>
    <p:extLst>
      <p:ext uri="{BB962C8B-B14F-4D97-AF65-F5344CB8AC3E}">
        <p14:creationId xmlns:p14="http://schemas.microsoft.com/office/powerpoint/2010/main" val="3636665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10600" cy="6096000"/>
          </a:xfrm>
        </p:spPr>
        <p:txBody>
          <a:bodyPr/>
          <a:lstStyle/>
          <a:p>
            <a:pPr algn="just">
              <a:lnSpc>
                <a:spcPts val="2736"/>
              </a:lnSpc>
              <a:spcBef>
                <a:spcPts val="0"/>
              </a:spcBef>
              <a:defRPr/>
            </a:pPr>
            <a:endParaRPr lang="en-US" dirty="0">
              <a:latin typeface="Times New Roman"/>
            </a:endParaRPr>
          </a:p>
          <a:p>
            <a:pPr indent="469900">
              <a:lnSpc>
                <a:spcPts val="2736"/>
              </a:lnSpc>
              <a:spcBef>
                <a:spcPts val="0"/>
              </a:spcBef>
              <a:defRPr/>
            </a:pPr>
            <a:r>
              <a:rPr lang="en-US" dirty="0">
                <a:latin typeface="Times New Roman"/>
              </a:rPr>
              <a:t>Positivist perspective in the case, can be viewed on perspectives such as biological scope, in what criminals are, are they born or made. Yates, was all well working as a nurse not until depression became part of her life. </a:t>
            </a:r>
            <a:endParaRPr lang="en-US" dirty="0" smtClean="0">
              <a:latin typeface="Times New Roman"/>
            </a:endParaRPr>
          </a:p>
          <a:p>
            <a:pPr indent="469900">
              <a:lnSpc>
                <a:spcPts val="2736"/>
              </a:lnSpc>
              <a:spcBef>
                <a:spcPts val="0"/>
              </a:spcBef>
              <a:defRPr/>
            </a:pPr>
            <a:r>
              <a:rPr lang="en-US" dirty="0" smtClean="0">
                <a:latin typeface="Times New Roman"/>
              </a:rPr>
              <a:t>The </a:t>
            </a:r>
            <a:r>
              <a:rPr lang="en-US" dirty="0">
                <a:latin typeface="Times New Roman"/>
              </a:rPr>
              <a:t>positivist psychological scope, examines what factors lie behind an individual committing crime. Such as being psychotic as Yates was found, which often led her to actions such as attempting to commit suicide and drowning the children. </a:t>
            </a:r>
            <a:endParaRPr lang="en-US" dirty="0" smtClean="0">
              <a:latin typeface="Times New Roman"/>
            </a:endParaRPr>
          </a:p>
          <a:p>
            <a:pPr indent="469900">
              <a:lnSpc>
                <a:spcPts val="2736"/>
              </a:lnSpc>
              <a:spcBef>
                <a:spcPts val="0"/>
              </a:spcBef>
              <a:defRPr/>
            </a:pPr>
            <a:r>
              <a:rPr lang="en-US" dirty="0" smtClean="0">
                <a:latin typeface="Times New Roman"/>
              </a:rPr>
              <a:t>With </a:t>
            </a:r>
            <a:r>
              <a:rPr lang="en-US" dirty="0">
                <a:latin typeface="Times New Roman"/>
              </a:rPr>
              <a:t>a key feature of positivisms, Yates trial based on mental state in time of commission of the offences is significant.</a:t>
            </a:r>
          </a:p>
          <a:p>
            <a:endParaRPr lang="en-US" dirty="0" smtClean="0"/>
          </a:p>
          <a:p>
            <a:endParaRPr lang="en-US" dirty="0"/>
          </a:p>
        </p:txBody>
      </p:sp>
    </p:spTree>
    <p:extLst>
      <p:ext uri="{BB962C8B-B14F-4D97-AF65-F5344CB8AC3E}">
        <p14:creationId xmlns:p14="http://schemas.microsoft.com/office/powerpoint/2010/main" val="12754187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42</TotalTime>
  <Words>1106</Words>
  <Application>Microsoft Office PowerPoint</Application>
  <PresentationFormat>On-screen Show (4:3)</PresentationFormat>
  <Paragraphs>48</Paragraphs>
  <Slides>12</Slides>
  <Notes>5</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Waveform</vt:lpstr>
      <vt:lpstr>PowerPoint Presentation</vt:lpstr>
      <vt:lpstr> CRIMINALITY BASED ON BIOLOGICAL FACTORS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CRIMINALITY BASED ON BIOLOGICAL FACTORS</dc:title>
  <dc:creator>VINNLY CYBER</dc:creator>
  <cp:lastModifiedBy>VINNLY CYBER</cp:lastModifiedBy>
  <cp:revision>7</cp:revision>
  <dcterms:created xsi:type="dcterms:W3CDTF">2021-08-26T18:30:35Z</dcterms:created>
  <dcterms:modified xsi:type="dcterms:W3CDTF">2021-08-26T19:12:41Z</dcterms:modified>
</cp:coreProperties>
</file>